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37" r:id="rId1"/>
  </p:sldMasterIdLst>
  <p:notesMasterIdLst>
    <p:notesMasterId r:id="rId38"/>
  </p:notesMasterIdLst>
  <p:handoutMasterIdLst>
    <p:handoutMasterId r:id="rId39"/>
  </p:handoutMasterIdLst>
  <p:sldIdLst>
    <p:sldId id="272" r:id="rId2"/>
    <p:sldId id="381" r:id="rId3"/>
    <p:sldId id="275" r:id="rId4"/>
    <p:sldId id="338" r:id="rId5"/>
    <p:sldId id="346" r:id="rId6"/>
    <p:sldId id="347" r:id="rId7"/>
    <p:sldId id="348" r:id="rId8"/>
    <p:sldId id="339" r:id="rId9"/>
    <p:sldId id="390" r:id="rId10"/>
    <p:sldId id="391" r:id="rId11"/>
    <p:sldId id="384" r:id="rId12"/>
    <p:sldId id="385" r:id="rId13"/>
    <p:sldId id="386" r:id="rId14"/>
    <p:sldId id="387" r:id="rId15"/>
    <p:sldId id="388" r:id="rId16"/>
    <p:sldId id="389" r:id="rId17"/>
    <p:sldId id="343" r:id="rId18"/>
    <p:sldId id="318" r:id="rId19"/>
    <p:sldId id="319" r:id="rId20"/>
    <p:sldId id="345" r:id="rId21"/>
    <p:sldId id="321" r:id="rId22"/>
    <p:sldId id="344" r:id="rId23"/>
    <p:sldId id="371" r:id="rId24"/>
    <p:sldId id="372" r:id="rId25"/>
    <p:sldId id="374" r:id="rId26"/>
    <p:sldId id="382" r:id="rId27"/>
    <p:sldId id="377" r:id="rId28"/>
    <p:sldId id="383" r:id="rId29"/>
    <p:sldId id="368" r:id="rId30"/>
    <p:sldId id="369" r:id="rId31"/>
    <p:sldId id="379" r:id="rId32"/>
    <p:sldId id="378" r:id="rId33"/>
    <p:sldId id="334" r:id="rId34"/>
    <p:sldId id="335" r:id="rId35"/>
    <p:sldId id="336" r:id="rId36"/>
    <p:sldId id="337" r:id="rId37"/>
  </p:sldIdLst>
  <p:sldSz cx="7315200" cy="4114800"/>
  <p:notesSz cx="6858000" cy="9144000"/>
  <p:defaultTextStyle>
    <a:defPPr>
      <a:defRPr lang="en-US"/>
    </a:defPPr>
    <a:lvl1pPr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322263" indent="-11747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646113" indent="-23812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969963" indent="-35718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293813" indent="-47783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00C7D6"/>
    <a:srgbClr val="F8981D"/>
    <a:srgbClr val="8D6ED9"/>
    <a:srgbClr val="009DDF"/>
    <a:srgbClr val="C26FD6"/>
    <a:srgbClr val="EC634D"/>
    <a:srgbClr val="7AC83E"/>
    <a:srgbClr val="A9D425"/>
    <a:srgbClr val="F9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8"/>
  </p:normalViewPr>
  <p:slideViewPr>
    <p:cSldViewPr snapToGrid="0">
      <p:cViewPr varScale="1">
        <p:scale>
          <a:sx n="171" d="100"/>
          <a:sy n="171" d="100"/>
        </p:scale>
        <p:origin x="138" y="1146"/>
      </p:cViewPr>
      <p:guideLst>
        <p:guide orient="horz" pos="1296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623AC0A-85DE-4CA0-ADE2-5E13AD42D026}" type="datetime1">
              <a:rPr lang="en-US"/>
              <a:pPr>
                <a:defRPr/>
              </a:pPr>
              <a:t>9/14/2018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4A4A8D6-9470-4DB7-9BD7-445A27FC4B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21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521371C-CBB3-4368-A4D9-AA39F6B7E462}" type="datetime1">
              <a:rPr lang="en-US"/>
              <a:pPr>
                <a:defRPr/>
              </a:pPr>
              <a:t>9/14/2018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72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292100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5857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8778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171575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1465092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58111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51129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344147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78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7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36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11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9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20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19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54EE4CC-3770-4541-BBE6-62DDD48AE2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27F2BE2-5D9A-4769-9D9A-9410B1C6F7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0"/>
            <a:ext cx="7309785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4A7E4BD-75C0-45D5-8867-67C7C25D064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3400" y="838200"/>
            <a:ext cx="3750994" cy="989297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57200" y="2501846"/>
            <a:ext cx="4953000" cy="786205"/>
          </a:xfrm>
          <a:prstGeom prst="rect">
            <a:avLst/>
          </a:prstGeom>
        </p:spPr>
        <p:txBody>
          <a:bodyPr lIns="58603" tIns="29301" rIns="58603" bIns="29301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533400" y="2343170"/>
            <a:ext cx="3557557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01017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0"/>
          </p:nvPr>
        </p:nvSpPr>
        <p:spPr>
          <a:xfrm>
            <a:off x="3772498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5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213360" y="1079138"/>
            <a:ext cx="3314102" cy="288994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594186"/>
            <a:ext cx="3375061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Challenge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705361" y="594186"/>
            <a:ext cx="3381239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Solution text styles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901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/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594186"/>
            <a:ext cx="3221233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Challenge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" y="601138"/>
            <a:ext cx="294398" cy="2943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47" y="583623"/>
            <a:ext cx="294398" cy="294398"/>
          </a:xfrm>
          <a:prstGeom prst="rect">
            <a:avLst/>
          </a:prstGeom>
        </p:spPr>
      </p:pic>
      <p:sp>
        <p:nvSpPr>
          <p:cNvPr id="1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006954" y="594186"/>
            <a:ext cx="3168442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Solution text styles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213360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17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Chica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6" y="111555"/>
            <a:ext cx="898632" cy="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5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6" y="111555"/>
            <a:ext cx="898632" cy="804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565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/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2971800" cy="4114800"/>
          </a:xfrm>
          <a:prstGeom prst="rect">
            <a:avLst/>
          </a:prstGeom>
          <a:gradFill flip="none" rotWithShape="1">
            <a:gsLst>
              <a:gs pos="38000">
                <a:schemeClr val="tx1">
                  <a:lumMod val="95000"/>
                  <a:lumOff val="5000"/>
                </a:schemeClr>
              </a:gs>
              <a:gs pos="67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6494" y="914400"/>
            <a:ext cx="6613106" cy="2713315"/>
          </a:xfrm>
          <a:prstGeom prst="rect">
            <a:avLst/>
          </a:prstGeom>
        </p:spPr>
        <p:txBody>
          <a:bodyPr lIns="58603" tIns="29301" rIns="58603" bIns="29301" anchor="t" anchorCtr="0">
            <a:noAutofit/>
          </a:bodyPr>
          <a:lstStyle>
            <a:lvl1pPr marL="285750" indent="-285750">
              <a:spcBef>
                <a:spcPts val="1800"/>
              </a:spcBef>
              <a:buFontTx/>
              <a:buBlip>
                <a:blip r:embed="rId3"/>
              </a:buBlip>
              <a:defRPr sz="20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 marL="3238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 marL="64770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 marL="9715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 marL="1293812" indent="0">
              <a:spcBef>
                <a:spcPts val="800"/>
              </a:spcBef>
              <a:buFont typeface="Arial"/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Brief summary item list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494" y="437669"/>
            <a:ext cx="6622342" cy="349623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2400" b="1" i="0" baseline="0">
                <a:solidFill>
                  <a:srgbClr val="00C7D6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summary title style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8953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827087"/>
            <a:ext cx="70104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04800" y="180756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 dirty="0">
                <a:solidFill>
                  <a:srgbClr val="00C7D6"/>
                </a:solidFill>
                <a:latin typeface="+mj-lt"/>
              </a:rPr>
              <a:t>Resources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81000" y="1039678"/>
            <a:ext cx="6578600" cy="26670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20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7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 Pro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85800" y="1885180"/>
            <a:ext cx="59436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1143000"/>
            <a:ext cx="59436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3200" b="1" dirty="0">
                <a:solidFill>
                  <a:srgbClr val="00C7D6"/>
                </a:solidFill>
                <a:latin typeface="+mj-lt"/>
              </a:rPr>
              <a:t>How’d We Do?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914400" y="2068316"/>
            <a:ext cx="5486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b="0" dirty="0">
                <a:solidFill>
                  <a:schemeClr val="bg1"/>
                </a:solidFill>
                <a:latin typeface="+mj-lt"/>
              </a:rPr>
              <a:t>Remember to rate this session in the survey widget of the mobile app.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1555"/>
            <a:ext cx="898644" cy="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9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" y="461"/>
            <a:ext cx="7313556" cy="41138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22" y="461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85800" y="1359357"/>
            <a:ext cx="59436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685800"/>
            <a:ext cx="59436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3200" b="1" dirty="0">
                <a:solidFill>
                  <a:srgbClr val="00C7D6"/>
                </a:solidFill>
                <a:latin typeface="+mj-lt"/>
              </a:rPr>
              <a:t>Meet Our Sponsors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95300" y="1538102"/>
            <a:ext cx="6324600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200" b="0" dirty="0">
                <a:solidFill>
                  <a:schemeClr val="bg1"/>
                </a:solidFill>
                <a:latin typeface="+mj-lt"/>
              </a:rPr>
              <a:t>Visit our sponsors in the Community Pavilion to learn about their services and Relativity integrations. Submit your completed sponsor passport for the chance to win one</a:t>
            </a:r>
            <a:r>
              <a:rPr lang="en-US" sz="2200" b="0" baseline="0" dirty="0">
                <a:solidFill>
                  <a:schemeClr val="bg1"/>
                </a:solidFill>
                <a:latin typeface="+mj-lt"/>
              </a:rPr>
              <a:t> of three</a:t>
            </a:r>
            <a:r>
              <a:rPr lang="en-US" sz="2200" b="0" dirty="0">
                <a:solidFill>
                  <a:schemeClr val="bg1"/>
                </a:solidFill>
                <a:latin typeface="+mj-lt"/>
              </a:rPr>
              <a:t> Relativity Fest passes.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1555"/>
            <a:ext cx="898644" cy="8046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690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13716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 rot="5400000">
            <a:off x="1878821" y="2034541"/>
            <a:ext cx="3557557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7" name="TextBox 6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812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2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878821" y="2034541"/>
            <a:ext cx="3557557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1744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3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7051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292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7315200" cy="4114800"/>
          </a:xfrm>
          <a:prstGeom prst="rect">
            <a:avLst/>
          </a:prstGeom>
        </p:spPr>
      </p:pic>
      <p:sp>
        <p:nvSpPr>
          <p:cNvPr id="33" name="Rectangle 32"/>
          <p:cNvSpPr/>
          <p:nvPr userDrawn="1"/>
        </p:nvSpPr>
        <p:spPr>
          <a:xfrm>
            <a:off x="0" y="0"/>
            <a:ext cx="2971800" cy="4114800"/>
          </a:xfrm>
          <a:prstGeom prst="rect">
            <a:avLst/>
          </a:prstGeom>
          <a:gradFill flip="none" rotWithShape="1">
            <a:gsLst>
              <a:gs pos="38000">
                <a:schemeClr val="tx1">
                  <a:lumMod val="95000"/>
                  <a:lumOff val="5000"/>
                </a:schemeClr>
              </a:gs>
              <a:gs pos="67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5" name="Rectangle 2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798731"/>
            <a:ext cx="70104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C7D6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304800" y="152400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 dirty="0">
                <a:solidFill>
                  <a:srgbClr val="00C7D6"/>
                </a:solidFill>
                <a:latin typeface="+mj-lt"/>
              </a:rPr>
              <a:t>Agenda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6578600" cy="27432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80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621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85800" y="1447800"/>
            <a:ext cx="5943600" cy="486951"/>
          </a:xfrm>
          <a:prstGeom prst="rect">
            <a:avLst/>
          </a:prstGeom>
        </p:spPr>
        <p:txBody>
          <a:bodyPr lIns="58603" tIns="29301" rIns="58603" bIns="29301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85800" y="2193102"/>
            <a:ext cx="5943600" cy="486951"/>
          </a:xfrm>
          <a:prstGeom prst="rect">
            <a:avLst/>
          </a:prstGeom>
        </p:spPr>
        <p:txBody>
          <a:bodyPr lIns="58603" tIns="29301" rIns="58603" bIns="29301" anchor="t"/>
          <a:lstStyle>
            <a:lvl1pPr marL="0" indent="0" algn="ctr"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85800" y="2071183"/>
            <a:ext cx="59436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" name="TextBox 5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4597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ection Header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828800"/>
            <a:ext cx="6096000" cy="443753"/>
          </a:xfrm>
          <a:prstGeom prst="rect">
            <a:avLst/>
          </a:prstGeom>
        </p:spPr>
        <p:txBody>
          <a:bodyPr lIns="58603" tIns="29301" rIns="58603" bIns="29301" anchor="ctr"/>
          <a:lstStyle>
            <a:lvl1pPr algn="ctr">
              <a:spcAft>
                <a:spcPts val="0"/>
              </a:spcAft>
              <a:defRPr sz="3000" b="0" i="0" cap="none" baseline="0">
                <a:solidFill>
                  <a:srgbClr val="FFFFFF"/>
                </a:solidFill>
                <a:effectLst/>
                <a:latin typeface="+mj-lt"/>
                <a:cs typeface="Calibri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929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rd in the F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04800" y="2865848"/>
            <a:ext cx="6202678" cy="182152"/>
          </a:xfrm>
          <a:prstGeom prst="rect">
            <a:avLst/>
          </a:prstGeom>
        </p:spPr>
        <p:txBody>
          <a:bodyPr lIns="54864" tIns="29301" rIns="58603" bIns="29301"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0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2582314"/>
            <a:ext cx="6202680" cy="262218"/>
          </a:xfrm>
          <a:prstGeom prst="rect">
            <a:avLst/>
          </a:prstGeom>
        </p:spPr>
        <p:txBody>
          <a:bodyPr lIns="54864" tIns="29301" rIns="58603" bIns="29301" anchor="ctr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 i="0" baseline="0">
                <a:solidFill>
                  <a:srgbClr val="F8981D"/>
                </a:solidFill>
                <a:latin typeface="+mj-lt"/>
                <a:cs typeface="Calibri"/>
              </a:defRPr>
            </a:lvl1pPr>
            <a:lvl2pPr marL="323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7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71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94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18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42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65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89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629505"/>
            <a:ext cx="6202680" cy="1871858"/>
          </a:xfrm>
          <a:prstGeom prst="rect">
            <a:avLst/>
          </a:prstGeom>
        </p:spPr>
        <p:txBody>
          <a:bodyPr lIns="58603" tIns="29301" rIns="58603" bIns="29301" anchor="b" anchorCtr="0">
            <a:normAutofit/>
          </a:bodyPr>
          <a:lstStyle>
            <a:lvl1pPr algn="l">
              <a:lnSpc>
                <a:spcPct val="100000"/>
              </a:lnSpc>
              <a:defRPr sz="18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</a:lstStyle>
          <a:p>
            <a:pPr lvl="0"/>
            <a:r>
              <a:rPr lang="en-US" dirty="0"/>
              <a:t>“Click to edit testimonial from a really grateful and appreciative customer or industry expert.”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7508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599"/>
            <a:ext cx="6873240" cy="335896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066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71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  <p:sldLayoutId id="2147484052" r:id="rId15"/>
    <p:sldLayoutId id="2147484053" r:id="rId16"/>
    <p:sldLayoutId id="2147484054" r:id="rId17"/>
    <p:sldLayoutId id="2147484055" r:id="rId18"/>
    <p:sldLayoutId id="2147484056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322263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293018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586037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879055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172074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241300" indent="-241300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3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23875" indent="-200025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803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7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13188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54150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780287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975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27664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51352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368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7376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1065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4753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18442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42131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65819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8950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.relativity.com/9.6/Content/Publish_to_Relativity_Tool/Publish_to_Relativity_tool.htm?Highlight=Publish%20To%20Relativity" TargetMode="External"/><Relationship Id="rId3" Type="http://schemas.openxmlformats.org/officeDocument/2006/relationships/hyperlink" Target="https://platform.relativity.com/9.5/Content/Building_Relativity_applications/Building_your_first_application.htm" TargetMode="External"/><Relationship Id="rId7" Type="http://schemas.openxmlformats.org/officeDocument/2006/relationships/hyperlink" Target="https://platform.relativity.com/9.5/Content/Downloads/Relativity_templates_for_Visual_Studio.htm?Highlight=Templates" TargetMode="External"/><Relationship Id="rId2" Type="http://schemas.openxmlformats.org/officeDocument/2006/relationships/hyperlink" Target="https://platform.relativity.com/9.6/Content/Building_Relativity_applications/Building_your_first_application.htm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latform.relativity.com/9.6/Content/Downloads/Relativity_templates_for_Visual_Studio.htm?Highlight=Templates" TargetMode="External"/><Relationship Id="rId5" Type="http://schemas.openxmlformats.org/officeDocument/2006/relationships/hyperlink" Target="https://platform.relativity.com/9.5/Content/Customizing_workflows/Building_your_first_event_handler.htm" TargetMode="External"/><Relationship Id="rId4" Type="http://schemas.openxmlformats.org/officeDocument/2006/relationships/hyperlink" Target="https://platform.relativity.com/9.6/Content/Customizing_workflows/Building_your_first_event_handler.htm" TargetMode="External"/><Relationship Id="rId9" Type="http://schemas.openxmlformats.org/officeDocument/2006/relationships/hyperlink" Target="https://platform.relativity.com/9.5/Content/Publish_to_Relativity_Tool/Publish_to_Relativity_tool.htm?Highlight=Publish%20To%20Relativity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ativitydev/relativity-test-help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sd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nuget.org/packages/Gravity/" TargetMode="External"/><Relationship Id="rId4" Type="http://schemas.openxmlformats.org/officeDocument/2006/relationships/hyperlink" Target="https://github.com/tsdservices/gravity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relativity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relativitydev.github.io/" TargetMode="External"/><Relationship Id="rId4" Type="http://schemas.openxmlformats.org/officeDocument/2006/relationships/hyperlink" Target="https://devhelp.relativity.com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Building Applications for Relativity and </a:t>
            </a:r>
            <a:r>
              <a:rPr lang="en-US" dirty="0" err="1"/>
              <a:t>RelativityOne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46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Pre-created class files</a:t>
            </a:r>
          </a:p>
          <a:p>
            <a:pPr lvl="1"/>
            <a:r>
              <a:rPr lang="en-US" dirty="0"/>
              <a:t>Overridable functions</a:t>
            </a:r>
          </a:p>
          <a:p>
            <a:r>
              <a:rPr lang="en-US" dirty="0"/>
              <a:t>Auto-filled class attributes</a:t>
            </a:r>
          </a:p>
          <a:p>
            <a:pPr lvl="1"/>
            <a:r>
              <a:rPr lang="en-US" dirty="0"/>
              <a:t>GUID</a:t>
            </a:r>
          </a:p>
          <a:p>
            <a:pPr lvl="1"/>
            <a:r>
              <a:rPr lang="en-US" dirty="0"/>
              <a:t>Execution type</a:t>
            </a:r>
          </a:p>
          <a:p>
            <a:r>
              <a:rPr lang="en-US" dirty="0"/>
              <a:t>Version specific</a:t>
            </a:r>
          </a:p>
          <a:p>
            <a:pPr lvl="1"/>
            <a:r>
              <a:rPr lang="en-US" dirty="0"/>
              <a:t>Generally work across versions</a:t>
            </a:r>
          </a:p>
          <a:p>
            <a:r>
              <a:rPr lang="en-US" dirty="0"/>
              <a:t>Visual Studio Marketplace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Visual Studio project templates</a:t>
            </a:r>
          </a:p>
        </p:txBody>
      </p:sp>
    </p:spTree>
    <p:extLst>
      <p:ext uri="{BB962C8B-B14F-4D97-AF65-F5344CB8AC3E}">
        <p14:creationId xmlns:p14="http://schemas.microsoft.com/office/powerpoint/2010/main" val="322474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D2ED45B-7EA4-4422-9448-6609733FE23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451213" y="614496"/>
            <a:ext cx="2856077" cy="9940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Visual Studio project templates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70EFE9F-CB45-4A8F-9501-0B05DAD4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317" y="1820644"/>
            <a:ext cx="2616426" cy="181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8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Visual Studio project templates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B35108D-B79C-4089-969E-051084E512C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0C9504F-D3E2-4C12-9A5A-28EB43808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189" y="982696"/>
            <a:ext cx="4696821" cy="25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6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NuGet packages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B35108D-B79C-4089-969E-051084E512C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F72FF9E-390F-4007-AD61-23ED4FF40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249" y="987552"/>
            <a:ext cx="4692701" cy="2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8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Extend Relativity</a:t>
            </a:r>
          </a:p>
          <a:p>
            <a:r>
              <a:rPr lang="en-US" dirty="0"/>
              <a:t>Customized workflows</a:t>
            </a:r>
          </a:p>
          <a:p>
            <a:pPr lvl="1"/>
            <a:r>
              <a:rPr lang="en-US" dirty="0"/>
              <a:t>Custom Objects (RDOs)</a:t>
            </a:r>
          </a:p>
          <a:p>
            <a:pPr lvl="1"/>
            <a:r>
              <a:rPr lang="en-US" dirty="0"/>
              <a:t>Extensibility Points</a:t>
            </a:r>
          </a:p>
          <a:p>
            <a:pPr lvl="2"/>
            <a:r>
              <a:rPr lang="en-US" dirty="0"/>
              <a:t>Event Handlers</a:t>
            </a:r>
          </a:p>
          <a:p>
            <a:pPr lvl="2"/>
            <a:r>
              <a:rPr lang="en-US" dirty="0"/>
              <a:t>Agents</a:t>
            </a:r>
          </a:p>
          <a:p>
            <a:pPr lvl="2"/>
            <a:r>
              <a:rPr lang="en-US" dirty="0"/>
              <a:t>Custom Pages</a:t>
            </a:r>
          </a:p>
          <a:p>
            <a:r>
              <a:rPr lang="en-US" dirty="0"/>
              <a:t>Exportable to other workspaces/instances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Relativity Applications</a:t>
            </a:r>
          </a:p>
          <a:p>
            <a:r>
              <a:rPr lang="en-US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36806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Event handlers</a:t>
            </a:r>
          </a:p>
          <a:p>
            <a:pPr lvl="1"/>
            <a:r>
              <a:rPr lang="en-US" dirty="0"/>
              <a:t>Pre/post save</a:t>
            </a:r>
          </a:p>
          <a:p>
            <a:pPr lvl="1"/>
            <a:r>
              <a:rPr lang="en-US" dirty="0"/>
              <a:t>Pre/post install</a:t>
            </a:r>
          </a:p>
          <a:p>
            <a:pPr lvl="1"/>
            <a:r>
              <a:rPr lang="en-US" dirty="0"/>
              <a:t>Page interaction</a:t>
            </a:r>
          </a:p>
          <a:p>
            <a:r>
              <a:rPr lang="en-US" dirty="0"/>
              <a:t>Agents</a:t>
            </a:r>
          </a:p>
          <a:p>
            <a:pPr lvl="1"/>
            <a:r>
              <a:rPr lang="en-US" dirty="0"/>
              <a:t>Background processes</a:t>
            </a:r>
          </a:p>
          <a:p>
            <a:r>
              <a:rPr lang="en-US" dirty="0"/>
              <a:t>Custom page </a:t>
            </a:r>
          </a:p>
          <a:p>
            <a:pPr lvl="1"/>
            <a:r>
              <a:rPr lang="en-US" dirty="0"/>
              <a:t>Customize 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Extensibility Points Overview</a:t>
            </a:r>
          </a:p>
        </p:txBody>
      </p:sp>
    </p:spTree>
    <p:extLst>
      <p:ext uri="{BB962C8B-B14F-4D97-AF65-F5344CB8AC3E}">
        <p14:creationId xmlns:p14="http://schemas.microsoft.com/office/powerpoint/2010/main" val="188368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Quick upload of application files</a:t>
            </a:r>
          </a:p>
          <a:p>
            <a:pPr lvl="1"/>
            <a:r>
              <a:rPr lang="en-US" dirty="0"/>
              <a:t>Resource files</a:t>
            </a:r>
          </a:p>
          <a:p>
            <a:pPr lvl="1"/>
            <a:r>
              <a:rPr lang="en-US" dirty="0"/>
              <a:t>Custom pages</a:t>
            </a:r>
          </a:p>
          <a:p>
            <a:r>
              <a:rPr lang="en-US" dirty="0"/>
              <a:t>Set your configuration and publish with a Click!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Publish to Relativity</a:t>
            </a:r>
          </a:p>
        </p:txBody>
      </p:sp>
    </p:spTree>
    <p:extLst>
      <p:ext uri="{BB962C8B-B14F-4D97-AF65-F5344CB8AC3E}">
        <p14:creationId xmlns:p14="http://schemas.microsoft.com/office/powerpoint/2010/main" val="369782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Visual Studio Templates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C117DF6-5B84-480F-8354-DEC294752A0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Section 3 Page 9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3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Create a Relativity Application</a:t>
            </a:r>
          </a:p>
          <a:p>
            <a:pPr lvl="1"/>
            <a:r>
              <a:rPr lang="en-US" dirty="0">
                <a:hlinkClick r:id="rId2"/>
              </a:rPr>
              <a:t>"Build your first application"</a:t>
            </a:r>
            <a:endParaRPr lang="en-US" dirty="0">
              <a:hlinkClick r:id="rId3"/>
            </a:endParaRPr>
          </a:p>
          <a:p>
            <a:r>
              <a:rPr lang="en-US" dirty="0"/>
              <a:t>Develop a Relativity Event Handler</a:t>
            </a:r>
          </a:p>
          <a:p>
            <a:pPr lvl="1"/>
            <a:r>
              <a:rPr lang="en-US" dirty="0">
                <a:hlinkClick r:id="rId4"/>
              </a:rPr>
              <a:t>"Build your first event handler"</a:t>
            </a:r>
            <a:endParaRPr lang="en-US" dirty="0">
              <a:hlinkClick r:id="rId5"/>
            </a:endParaRPr>
          </a:p>
          <a:p>
            <a:r>
              <a:rPr lang="en-US" dirty="0"/>
              <a:t>Visual Studio Templates</a:t>
            </a:r>
          </a:p>
          <a:p>
            <a:pPr lvl="1"/>
            <a:r>
              <a:rPr lang="en-US" dirty="0">
                <a:hlinkClick r:id="rId6"/>
              </a:rPr>
              <a:t>"Visual Studio templates"</a:t>
            </a:r>
            <a:endParaRPr lang="en-US" dirty="0">
              <a:hlinkClick r:id="rId7"/>
            </a:endParaRPr>
          </a:p>
          <a:p>
            <a:r>
              <a:rPr lang="en-US" dirty="0"/>
              <a:t>Publish to Relativity</a:t>
            </a:r>
          </a:p>
          <a:p>
            <a:pPr lvl="1"/>
            <a:r>
              <a:rPr lang="en-US" dirty="0">
                <a:hlinkClick r:id="rId8"/>
              </a:rPr>
              <a:t>"Publish to Relativity tool"</a:t>
            </a:r>
            <a:endParaRPr lang="en-US" dirty="0">
              <a:hlinkClick r:id="rId9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Documentation</a:t>
            </a:r>
          </a:p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3097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Sample Application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D2E144D-7411-4A49-A036-A29D77C49D2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 smtClean="0"/>
              <a:t>Chandra Alimeti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Maria Marinova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 smtClean="0"/>
              <a:t>Carlos    Torres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3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Sample Application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Section Overview</a:t>
            </a:r>
          </a:p>
        </p:txBody>
      </p:sp>
    </p:spTree>
    <p:extLst>
      <p:ext uri="{BB962C8B-B14F-4D97-AF65-F5344CB8AC3E}">
        <p14:creationId xmlns:p14="http://schemas.microsoft.com/office/powerpoint/2010/main" val="388572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400" dirty="0"/>
              <a:t>The </a:t>
            </a:r>
            <a:r>
              <a:rPr lang="en-US" sz="1400" dirty="0" smtClean="0"/>
              <a:t>Sample Relativity </a:t>
            </a:r>
            <a:r>
              <a:rPr lang="en-US" sz="1400" dirty="0"/>
              <a:t>application </a:t>
            </a:r>
            <a:r>
              <a:rPr lang="en-US" sz="1400" dirty="0" smtClean="0"/>
              <a:t>consists </a:t>
            </a:r>
            <a:r>
              <a:rPr lang="en-US" sz="1400" dirty="0"/>
              <a:t>of the </a:t>
            </a:r>
            <a:r>
              <a:rPr lang="en-US" sz="1400" dirty="0" smtClean="0"/>
              <a:t>following</a:t>
            </a:r>
            <a:endParaRPr lang="en-US" sz="1400" dirty="0"/>
          </a:p>
          <a:p>
            <a:pPr lvl="1"/>
            <a:r>
              <a:rPr lang="en-US" b="1" dirty="0"/>
              <a:t>Custom Object</a:t>
            </a:r>
            <a:endParaRPr lang="en-US" dirty="0"/>
          </a:p>
          <a:p>
            <a:pPr lvl="2"/>
            <a:r>
              <a:rPr lang="en-US" dirty="0"/>
              <a:t>Instance Metrics Job</a:t>
            </a:r>
          </a:p>
          <a:p>
            <a:pPr lvl="3"/>
            <a:r>
              <a:rPr lang="en-US" dirty="0"/>
              <a:t>Fields</a:t>
            </a:r>
          </a:p>
          <a:p>
            <a:pPr lvl="4"/>
            <a:r>
              <a:rPr lang="en-US" dirty="0"/>
              <a:t>Metrics</a:t>
            </a:r>
          </a:p>
          <a:p>
            <a:pPr lvl="4"/>
            <a:r>
              <a:rPr lang="en-US" dirty="0"/>
              <a:t> Status</a:t>
            </a:r>
          </a:p>
          <a:p>
            <a:pPr lvl="4"/>
            <a:r>
              <a:rPr lang="en-US" dirty="0"/>
              <a:t> Workspaces Count</a:t>
            </a:r>
          </a:p>
          <a:p>
            <a:pPr lvl="4"/>
            <a:r>
              <a:rPr lang="en-US" dirty="0"/>
              <a:t> Users Count</a:t>
            </a:r>
          </a:p>
          <a:p>
            <a:pPr lvl="4"/>
            <a:r>
              <a:rPr lang="en-US" dirty="0"/>
              <a:t> Groups Count</a:t>
            </a:r>
          </a:p>
          <a:p>
            <a:pPr lvl="4"/>
            <a:r>
              <a:rPr lang="en-US" dirty="0"/>
              <a:t> Errors</a:t>
            </a:r>
          </a:p>
          <a:p>
            <a:pPr lvl="1"/>
            <a:r>
              <a:rPr lang="en-US" b="1" dirty="0"/>
              <a:t>Event Handler</a:t>
            </a:r>
            <a:endParaRPr lang="en-US" dirty="0"/>
          </a:p>
          <a:p>
            <a:pPr lvl="2"/>
            <a:r>
              <a:rPr lang="en-US" dirty="0" err="1"/>
              <a:t>PreSaveStatusUpdate</a:t>
            </a:r>
            <a:endParaRPr lang="en-US" dirty="0"/>
          </a:p>
          <a:p>
            <a:pPr lvl="1"/>
            <a:r>
              <a:rPr lang="en-US" b="1" dirty="0"/>
              <a:t>Agent</a:t>
            </a:r>
            <a:endParaRPr lang="en-US" dirty="0"/>
          </a:p>
          <a:p>
            <a:pPr lvl="2"/>
            <a:r>
              <a:rPr lang="en-US" dirty="0"/>
              <a:t>Instance Metrics Calculator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Sample Application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4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Sample Application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DC69085-40AD-407B-A695-05B002EEDD8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Section 4 Page </a:t>
            </a:r>
            <a:r>
              <a:rPr lang="en-US" dirty="0" smtClean="0">
                <a:cs typeface="Arial"/>
              </a:rPr>
              <a:t>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5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Unit 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00D8EC2-251F-D64F-A957-1ACAFC0B8F2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Find software bugs early</a:t>
            </a:r>
          </a:p>
          <a:p>
            <a:r>
              <a:rPr lang="en-US"/>
              <a:t>Facilitates change</a:t>
            </a:r>
          </a:p>
          <a:p>
            <a:r>
              <a:rPr lang="en-US"/>
              <a:t>Simplifies integration</a:t>
            </a:r>
          </a:p>
          <a:p>
            <a:r>
              <a:rPr lang="en-US"/>
              <a:t>Provides documentation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Unit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2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Unit </a:t>
            </a:r>
            <a:r>
              <a:rPr lang="en-US" dirty="0"/>
              <a:t>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DC69085-40AD-407B-A695-05B002EEDD8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smtClean="0"/>
              <a:t>5 </a:t>
            </a:r>
            <a:r>
              <a:rPr lang="en-US" dirty="0"/>
              <a:t>Page </a:t>
            </a:r>
            <a:r>
              <a:rPr lang="en-US" dirty="0" smtClean="0"/>
              <a:t>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Integration 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00D8EC2-251F-D64F-A957-1ACAFC0B8F2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6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Necessary to verify whether the software modules work in unity</a:t>
            </a:r>
          </a:p>
          <a:p>
            <a:r>
              <a:rPr lang="en-US" dirty="0"/>
              <a:t>Test custom applications when new versions of Relativity are released</a:t>
            </a:r>
          </a:p>
          <a:p>
            <a:r>
              <a:rPr lang="en-US" dirty="0"/>
              <a:t>RelativityOne and integration tests</a:t>
            </a:r>
          </a:p>
          <a:p>
            <a:r>
              <a:rPr lang="en-US" dirty="0"/>
              <a:t>Relativity test helpers for integration tests</a:t>
            </a:r>
          </a:p>
          <a:p>
            <a:pPr lvl="1"/>
            <a:r>
              <a:rPr lang="en-US" dirty="0"/>
              <a:t>Open source project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https://github.com/relativitydev/relativity-test-helpers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93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Integration Tests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DC69085-40AD-407B-A695-05B002EEDD8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Section 6</a:t>
            </a:r>
            <a:r>
              <a:rPr lang="en-US" dirty="0" smtClean="0"/>
              <a:t> </a:t>
            </a:r>
            <a:r>
              <a:rPr lang="en-US" dirty="0"/>
              <a:t>Page </a:t>
            </a:r>
            <a:r>
              <a:rPr lang="en-US" dirty="0" smtClean="0"/>
              <a:t>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5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Gravity API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095F7DD-D4C2-C048-956C-DD714223CE5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6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58603" tIns="29301" rIns="58603" bIns="29301" anchor="t">
            <a:normAutofit/>
          </a:bodyPr>
          <a:lstStyle/>
          <a:p>
            <a:pPr lvl="0"/>
            <a:r>
              <a:rPr lang="en-US" dirty="0"/>
              <a:t>Relativity Templates</a:t>
            </a:r>
          </a:p>
          <a:p>
            <a:pPr lvl="0"/>
            <a:r>
              <a:rPr lang="en-US" dirty="0"/>
              <a:t>Publish to Relativity </a:t>
            </a:r>
          </a:p>
          <a:p>
            <a:pPr lvl="0"/>
            <a:r>
              <a:rPr lang="en-US" dirty="0"/>
              <a:t>Unit Tests</a:t>
            </a:r>
          </a:p>
          <a:p>
            <a:pPr lvl="0"/>
            <a:r>
              <a:rPr lang="en-US" dirty="0"/>
              <a:t>Integration Tests</a:t>
            </a:r>
          </a:p>
          <a:p>
            <a:pPr lvl="0"/>
            <a:r>
              <a:rPr lang="en-US" dirty="0"/>
              <a:t>Run Integration Tests as CI</a:t>
            </a:r>
          </a:p>
          <a:p>
            <a:pPr lvl="0"/>
            <a:r>
              <a:rPr lang="en-US" dirty="0"/>
              <a:t>Gravity </a:t>
            </a:r>
            <a:r>
              <a:rPr lang="en-US" dirty="0" smtClean="0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4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Developed by TSD</a:t>
            </a:r>
          </a:p>
          <a:p>
            <a:pPr lvl="1"/>
            <a:r>
              <a:rPr lang="en-US" dirty="0">
                <a:hlinkClick r:id="rId3"/>
              </a:rPr>
              <a:t>https://www.tsd.com/</a:t>
            </a:r>
            <a:endParaRPr lang="en-US" dirty="0"/>
          </a:p>
          <a:p>
            <a:r>
              <a:rPr lang="en-US" dirty="0"/>
              <a:t>Open source project on Github</a:t>
            </a:r>
          </a:p>
          <a:p>
            <a:pPr lvl="1"/>
            <a:r>
              <a:rPr lang="en-US" dirty="0">
                <a:hlinkClick r:id="rId4"/>
              </a:rPr>
              <a:t>https://github.com/tsdservices/gravity</a:t>
            </a:r>
            <a:endParaRPr lang="en-US" dirty="0"/>
          </a:p>
          <a:p>
            <a:r>
              <a:rPr lang="en-US" dirty="0"/>
              <a:t>CRUDQ Framework for Relativity Custom Development using .NET objects</a:t>
            </a:r>
          </a:p>
          <a:p>
            <a:r>
              <a:rPr lang="en-US" dirty="0"/>
              <a:t>Easy to work with as data is returned in the form of .NET objects; all the field conversions are done for you by Gravity.</a:t>
            </a:r>
          </a:p>
          <a:p>
            <a:r>
              <a:rPr lang="en-US" dirty="0"/>
              <a:t>Prevent any future issues caused by changes in Relativity APIs</a:t>
            </a:r>
          </a:p>
          <a:p>
            <a:r>
              <a:rPr lang="en-US" dirty="0"/>
              <a:t>NuGet package</a:t>
            </a:r>
          </a:p>
          <a:p>
            <a:pPr lvl="1"/>
            <a:r>
              <a:rPr lang="en-US" dirty="0">
                <a:hlinkClick r:id="rId5"/>
              </a:rPr>
              <a:t>https://www.nuget.org/packages/Gravity/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Gravity API</a:t>
            </a:r>
          </a:p>
        </p:txBody>
      </p:sp>
    </p:spTree>
    <p:extLst>
      <p:ext uri="{BB962C8B-B14F-4D97-AF65-F5344CB8AC3E}">
        <p14:creationId xmlns:p14="http://schemas.microsoft.com/office/powerpoint/2010/main" val="230496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9A66B386-0054-41A6-93F8-FE178280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Models – </a:t>
            </a:r>
            <a:r>
              <a:rPr lang="en-US" err="1"/>
              <a:t>PurchaseOrder</a:t>
            </a:r>
            <a:r>
              <a:rPr lang="en-US"/>
              <a:t> &amp; </a:t>
            </a:r>
            <a:r>
              <a:rPr lang="en-US" err="1"/>
              <a:t>EmailRequest</a:t>
            </a:r>
            <a:endParaRPr lang="bg-BG"/>
          </a:p>
        </p:txBody>
      </p:sp>
      <p:pic>
        <p:nvPicPr>
          <p:cNvPr id="8" name="Content Placeholder 3">
            <a:extLst>
              <a:ext uri="{FF2B5EF4-FFF2-40B4-BE49-F238E27FC236}">
                <a16:creationId xmlns="" xmlns:a16="http://schemas.microsoft.com/office/drawing/2014/main" id="{1CE1B268-98DC-F84E-AB07-C28ED221D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1" y="533400"/>
            <a:ext cx="4877429" cy="175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3D7DABD-E8CE-464C-8D5A-77733190F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11492"/>
            <a:ext cx="4954320" cy="165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4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213E50EB-D336-7845-AA9C-411F951E4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0076A384-6D5A-465A-95F0-DABA2972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Gravity vs. After Gravity – (Agent Example)</a:t>
            </a:r>
            <a:endParaRPr lang="bg-BG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14D66146-9E3B-4755-B693-762ED7BA899E}"/>
              </a:ext>
            </a:extLst>
          </p:cNvPr>
          <p:cNvCxnSpPr/>
          <p:nvPr/>
        </p:nvCxnSpPr>
        <p:spPr>
          <a:xfrm>
            <a:off x="4267200" y="578027"/>
            <a:ext cx="0" cy="33591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4">
            <a:extLst>
              <a:ext uri="{FF2B5EF4-FFF2-40B4-BE49-F238E27FC236}">
                <a16:creationId xmlns="" xmlns:a16="http://schemas.microsoft.com/office/drawing/2014/main" id="{311B254F-2624-1449-A340-9218062BD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13395"/>
            <a:ext cx="3998489" cy="33591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84DD774C-6C86-CF42-9DDD-CDD9E9E10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889" y="613395"/>
            <a:ext cx="2935111" cy="98680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E0969C4A-7903-8D4F-9937-B2D1F9DE95EB}"/>
              </a:ext>
            </a:extLst>
          </p:cNvPr>
          <p:cNvSpPr/>
          <p:nvPr/>
        </p:nvSpPr>
        <p:spPr>
          <a:xfrm>
            <a:off x="352004" y="762130"/>
            <a:ext cx="3875085" cy="346449"/>
          </a:xfrm>
          <a:prstGeom prst="rect">
            <a:avLst/>
          </a:prstGeom>
          <a:solidFill>
            <a:schemeClr val="accent4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E9977713-1E12-B04D-A7D6-2044D0D1BACF}"/>
              </a:ext>
            </a:extLst>
          </p:cNvPr>
          <p:cNvSpPr/>
          <p:nvPr/>
        </p:nvSpPr>
        <p:spPr>
          <a:xfrm>
            <a:off x="4420696" y="741349"/>
            <a:ext cx="2818304" cy="166474"/>
          </a:xfrm>
          <a:prstGeom prst="rect">
            <a:avLst/>
          </a:prstGeom>
          <a:solidFill>
            <a:schemeClr val="accent4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305F8B9D-6A37-8B48-B396-3B6DAA5B2A9F}"/>
              </a:ext>
            </a:extLst>
          </p:cNvPr>
          <p:cNvSpPr/>
          <p:nvPr/>
        </p:nvSpPr>
        <p:spPr>
          <a:xfrm>
            <a:off x="352003" y="1141432"/>
            <a:ext cx="3875086" cy="1691821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5159D292-DC46-DC40-B6A6-40DB3DD90668}"/>
              </a:ext>
            </a:extLst>
          </p:cNvPr>
          <p:cNvSpPr/>
          <p:nvPr/>
        </p:nvSpPr>
        <p:spPr>
          <a:xfrm>
            <a:off x="4420696" y="914573"/>
            <a:ext cx="2818304" cy="166297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19F3DCB-0B83-394C-AED9-087F9CB0A998}"/>
              </a:ext>
            </a:extLst>
          </p:cNvPr>
          <p:cNvSpPr/>
          <p:nvPr/>
        </p:nvSpPr>
        <p:spPr>
          <a:xfrm>
            <a:off x="352003" y="2999639"/>
            <a:ext cx="3875086" cy="540197"/>
          </a:xfrm>
          <a:prstGeom prst="rect">
            <a:avLst/>
          </a:prstGeom>
          <a:solidFill>
            <a:srgbClr val="92D05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C348785A-1643-EC49-AC65-180CE513B42E}"/>
              </a:ext>
            </a:extLst>
          </p:cNvPr>
          <p:cNvSpPr/>
          <p:nvPr/>
        </p:nvSpPr>
        <p:spPr>
          <a:xfrm>
            <a:off x="4420696" y="1247171"/>
            <a:ext cx="2818304" cy="110576"/>
          </a:xfrm>
          <a:prstGeom prst="rect">
            <a:avLst/>
          </a:prstGeom>
          <a:solidFill>
            <a:srgbClr val="92D05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DA0C1D81-7ABA-FB4F-8433-256F03BAEAC8}"/>
              </a:ext>
            </a:extLst>
          </p:cNvPr>
          <p:cNvSpPr/>
          <p:nvPr/>
        </p:nvSpPr>
        <p:spPr>
          <a:xfrm>
            <a:off x="352003" y="3592650"/>
            <a:ext cx="3875086" cy="120367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A4326BD-B0B4-764A-8F1B-ED0E1444CAC9}"/>
              </a:ext>
            </a:extLst>
          </p:cNvPr>
          <p:cNvSpPr/>
          <p:nvPr/>
        </p:nvSpPr>
        <p:spPr>
          <a:xfrm>
            <a:off x="4420696" y="1358606"/>
            <a:ext cx="2818304" cy="103049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</p:spTree>
    <p:extLst>
      <p:ext uri="{BB962C8B-B14F-4D97-AF65-F5344CB8AC3E}">
        <p14:creationId xmlns:p14="http://schemas.microsoft.com/office/powerpoint/2010/main" val="410088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600"/>
              </a:spcBef>
            </a:pPr>
            <a:r>
              <a:rPr lang="en-US" dirty="0"/>
              <a:t>Relativity Community (</a:t>
            </a:r>
            <a:r>
              <a:rPr lang="en-US" dirty="0">
                <a:hlinkClick r:id="rId3"/>
              </a:rPr>
              <a:t>community.relativity.com</a:t>
            </a:r>
            <a:r>
              <a:rPr lang="en-US" dirty="0"/>
              <a:t>)</a:t>
            </a:r>
          </a:p>
          <a:p>
            <a:pPr lvl="1">
              <a:spcBef>
                <a:spcPts val="600"/>
              </a:spcBef>
            </a:pPr>
            <a:r>
              <a:rPr lang="en-US"/>
              <a:t>Developer </a:t>
            </a:r>
            <a:r>
              <a:rPr lang="en-US" dirty="0"/>
              <a:t>Group</a:t>
            </a:r>
          </a:p>
          <a:p>
            <a:pPr lvl="0">
              <a:spcBef>
                <a:spcPts val="600"/>
              </a:spcBef>
            </a:pPr>
            <a:r>
              <a:rPr lang="en-US" dirty="0"/>
              <a:t>DevHelp Community (</a:t>
            </a:r>
            <a:r>
              <a:rPr lang="en-US" dirty="0">
                <a:hlinkClick r:id="rId4"/>
              </a:rPr>
              <a:t>devhelp.relativity.com</a:t>
            </a:r>
            <a:r>
              <a:rPr lang="en-US" dirty="0"/>
              <a:t>)</a:t>
            </a:r>
          </a:p>
          <a:p>
            <a:pPr lvl="0">
              <a:spcBef>
                <a:spcPts val="600"/>
              </a:spcBef>
            </a:pPr>
            <a:r>
              <a:rPr lang="en-US" dirty="0" err="1"/>
              <a:t>RelativityDev</a:t>
            </a:r>
            <a:r>
              <a:rPr lang="en-US" dirty="0"/>
              <a:t> GitHub (</a:t>
            </a:r>
            <a:r>
              <a:rPr lang="en-US" u="sng" dirty="0">
                <a:hlinkClick r:id="rId5"/>
              </a:rPr>
              <a:t>relativitydev.github.io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547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05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45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6031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Getting Started</a:t>
            </a:r>
            <a:endParaRPr lang="en-US" b="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153432A-4880-3341-BC7B-3982DD4F9E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You should see a PDF on your workshop machine’s desktop.</a:t>
            </a:r>
          </a:p>
          <a:p>
            <a:r>
              <a:rPr lang="en-US" dirty="0"/>
              <a:t>This document contains all the instructions for today’s workshop.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Workbook</a:t>
            </a:r>
          </a:p>
          <a:p>
            <a:r>
              <a:rPr lang="en-US" dirty="0"/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14535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Follow instructions on Section 2.1 on Page 4 to access the </a:t>
            </a:r>
            <a:r>
              <a:rPr lang="en-US" dirty="0" smtClean="0"/>
              <a:t>various projects that will be used in the workshop.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Workshop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7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Follow instructions in Section 2.2 on Page </a:t>
            </a:r>
            <a:r>
              <a:rPr lang="en-US" dirty="0" smtClean="0"/>
              <a:t>5 </a:t>
            </a:r>
            <a:r>
              <a:rPr lang="en-US" dirty="0"/>
              <a:t>to setup DevVM for accessing Relativity.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DevVM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cs typeface="Arial"/>
              </a:rPr>
              <a:t>Visual Studio Templates</a:t>
            </a:r>
            <a:endParaRPr lang="en-US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618A3D9-94E3-F248-900D-7240520DBF2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4600" y="430247"/>
            <a:ext cx="4572000" cy="3261895"/>
          </a:xfrm>
        </p:spPr>
        <p:txBody>
          <a:bodyPr/>
          <a:lstStyle/>
          <a:p>
            <a:r>
              <a:rPr lang="en-US" dirty="0"/>
              <a:t>Visual Studio project templates + NuGet Packages</a:t>
            </a:r>
          </a:p>
          <a:p>
            <a:r>
              <a:rPr lang="en-US" dirty="0"/>
              <a:t>Creating a Relativity Application</a:t>
            </a:r>
          </a:p>
          <a:p>
            <a:r>
              <a:rPr lang="en-US" dirty="0"/>
              <a:t>Develop a Relativity Event Handler</a:t>
            </a:r>
          </a:p>
          <a:p>
            <a:r>
              <a:rPr lang="en-US" dirty="0"/>
              <a:t>Publish to Relativity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Section Overview</a:t>
            </a:r>
          </a:p>
        </p:txBody>
      </p:sp>
    </p:spTree>
    <p:extLst>
      <p:ext uri="{BB962C8B-B14F-4D97-AF65-F5344CB8AC3E}">
        <p14:creationId xmlns:p14="http://schemas.microsoft.com/office/powerpoint/2010/main" val="275619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Relativity Redesign 3">
  <a:themeElements>
    <a:clrScheme name="Relativity Rebrand">
      <a:dk1>
        <a:srgbClr val="000000"/>
      </a:dk1>
      <a:lt1>
        <a:srgbClr val="FFFFFF"/>
      </a:lt1>
      <a:dk2>
        <a:srgbClr val="6E6259"/>
      </a:dk2>
      <a:lt2>
        <a:srgbClr val="8B817A"/>
      </a:lt2>
      <a:accent1>
        <a:srgbClr val="F8981D"/>
      </a:accent1>
      <a:accent2>
        <a:srgbClr val="FFAD33"/>
      </a:accent2>
      <a:accent3>
        <a:srgbClr val="00A5DB"/>
      </a:accent3>
      <a:accent4>
        <a:srgbClr val="098EBC"/>
      </a:accent4>
      <a:accent5>
        <a:srgbClr val="005776"/>
      </a:accent5>
      <a:accent6>
        <a:srgbClr val="F0EFEE"/>
      </a:accent6>
      <a:hlink>
        <a:srgbClr val="F8981D"/>
      </a:hlink>
      <a:folHlink>
        <a:srgbClr val="8B817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58603" tIns="29301" rIns="58603" bIns="29301" anchor="ctr"/>
      <a:lstStyle>
        <a:defPPr algn="l">
          <a:spcBef>
            <a:spcPts val="2400"/>
          </a:spcBef>
          <a:defRPr sz="3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496</Words>
  <Application>Microsoft Office PowerPoint</Application>
  <PresentationFormat>Custom</PresentationFormat>
  <Paragraphs>136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ＭＳ Ｐゴシック</vt:lpstr>
      <vt:lpstr>Arial</vt:lpstr>
      <vt:lpstr>Calibri</vt:lpstr>
      <vt:lpstr>Trebuchet MS</vt:lpstr>
      <vt:lpstr>1_Relativity Redesign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Models – PurchaseOrder &amp; EmailRequest</vt:lpstr>
      <vt:lpstr>Before Gravity vs. After Gravity – (Agent Example)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2018-09-14T14:16:32Z</dcterms:modified>
</cp:coreProperties>
</file>